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9"/>
  </p:notesMasterIdLst>
  <p:sldIdLst>
    <p:sldId id="256" r:id="rId2"/>
    <p:sldId id="386" r:id="rId3"/>
    <p:sldId id="387" r:id="rId4"/>
    <p:sldId id="388" r:id="rId5"/>
    <p:sldId id="383" r:id="rId6"/>
    <p:sldId id="272" r:id="rId7"/>
    <p:sldId id="356" r:id="rId8"/>
    <p:sldId id="362" r:id="rId9"/>
    <p:sldId id="340" r:id="rId10"/>
    <p:sldId id="367" r:id="rId11"/>
    <p:sldId id="313" r:id="rId12"/>
    <p:sldId id="274" r:id="rId13"/>
    <p:sldId id="370" r:id="rId14"/>
    <p:sldId id="389" r:id="rId15"/>
    <p:sldId id="390" r:id="rId16"/>
    <p:sldId id="369" r:id="rId17"/>
    <p:sldId id="371" r:id="rId18"/>
    <p:sldId id="385" r:id="rId19"/>
    <p:sldId id="384" r:id="rId20"/>
    <p:sldId id="380" r:id="rId21"/>
    <p:sldId id="373" r:id="rId22"/>
    <p:sldId id="392" r:id="rId23"/>
    <p:sldId id="391" r:id="rId24"/>
    <p:sldId id="394" r:id="rId25"/>
    <p:sldId id="395" r:id="rId26"/>
    <p:sldId id="393" r:id="rId27"/>
    <p:sldId id="3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49B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09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outlineViewPr>
    <p:cViewPr>
      <p:scale>
        <a:sx n="33" d="100"/>
        <a:sy n="33" d="100"/>
      </p:scale>
      <p:origin x="0" y="-46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10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2EF46-FA39-4EA7-BA17-EAF37DFDB05D}" type="datetimeFigureOut">
              <a:rPr lang="en-CA" smtClean="0"/>
              <a:t>2018-11-06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A4353-5EB5-4BCD-B129-99198A85AD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70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2172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534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2471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996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397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993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998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821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396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838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42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6087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8362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4021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3633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192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445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321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754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000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15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919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14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11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A4353-5EB5-4BCD-B129-99198A85AD5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969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915" y="3027789"/>
            <a:ext cx="11242318" cy="3697476"/>
          </a:xfrm>
        </p:spPr>
        <p:txBody>
          <a:bodyPr>
            <a:normAutofit/>
          </a:bodyPr>
          <a:lstStyle/>
          <a:p>
            <a:r>
              <a:rPr lang="en-CA" sz="4400" dirty="0" smtClean="0"/>
              <a:t>Howard Schneider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sz="3200" dirty="0" smtClean="0"/>
              <a:t>Sheppard Clinic North, Toronto, Canada</a:t>
            </a:r>
          </a:p>
          <a:p>
            <a:r>
              <a:rPr lang="en-CA" sz="3200" dirty="0" smtClean="0"/>
              <a:t>github.com/howard8888</a:t>
            </a:r>
          </a:p>
          <a:p>
            <a:endParaRPr lang="en-CA" sz="3200" dirty="0"/>
          </a:p>
          <a:p>
            <a:r>
              <a:rPr lang="en-CA" sz="3200" b="1" dirty="0" smtClean="0"/>
              <a:t>PyCon Canada 2018</a:t>
            </a:r>
            <a:r>
              <a:rPr lang="en-CA" sz="3200" dirty="0" smtClean="0"/>
              <a:t/>
            </a:r>
            <a:br>
              <a:rPr lang="en-CA" sz="3200" dirty="0" smtClean="0"/>
            </a:br>
            <a:endParaRPr lang="en-CA" sz="1300" dirty="0"/>
          </a:p>
        </p:txBody>
      </p:sp>
      <p:sp>
        <p:nvSpPr>
          <p:cNvPr id="4" name="TextBox 3"/>
          <p:cNvSpPr txBox="1"/>
          <p:nvPr/>
        </p:nvSpPr>
        <p:spPr>
          <a:xfrm>
            <a:off x="222915" y="440443"/>
            <a:ext cx="11001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Classless but </a:t>
            </a:r>
            <a:r>
              <a:rPr lang="en-US" sz="5400" b="1" dirty="0" smtClean="0"/>
              <a:t>Ebbinghaus-polite</a:t>
            </a:r>
          </a:p>
          <a:p>
            <a:pPr algn="ctr"/>
            <a:r>
              <a:rPr lang="en-US" sz="5400" b="1" dirty="0" smtClean="0"/>
              <a:t> </a:t>
            </a:r>
            <a:r>
              <a:rPr lang="en-US" sz="5400" b="1" dirty="0"/>
              <a:t>Python </a:t>
            </a:r>
            <a:r>
              <a:rPr lang="en-US" sz="5400" b="1" dirty="0" smtClean="0"/>
              <a:t>Coding</a:t>
            </a:r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36428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20900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 smtClean="0"/>
              <a:t>Build small MBLS simulation in Python….</a:t>
            </a:r>
            <a:endParaRPr lang="en-CA" sz="4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" r="32841" b="24280"/>
          <a:stretch/>
        </p:blipFill>
        <p:spPr>
          <a:xfrm>
            <a:off x="3445933" y="1286223"/>
            <a:ext cx="8678334" cy="54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9" y="2711980"/>
            <a:ext cx="5801795" cy="3268042"/>
          </a:xfrm>
          <a:prstGeom prst="rect">
            <a:avLst/>
          </a:prstGeom>
          <a:solidFill>
            <a:srgbClr val="B49B52"/>
          </a:solidFill>
        </p:spPr>
      </p:pic>
      <p:sp>
        <p:nvSpPr>
          <p:cNvPr id="4" name="TextBox 3"/>
          <p:cNvSpPr txBox="1"/>
          <p:nvPr/>
        </p:nvSpPr>
        <p:spPr>
          <a:xfrm>
            <a:off x="0" y="77152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 smtClean="0"/>
              <a:t>Attempt larger simulation in Python….</a:t>
            </a:r>
            <a:endParaRPr lang="en-CA" sz="4800" b="1" dirty="0"/>
          </a:p>
        </p:txBody>
      </p:sp>
      <p:sp>
        <p:nvSpPr>
          <p:cNvPr id="5" name="TextBox 4"/>
          <p:cNvSpPr txBox="1"/>
          <p:nvPr/>
        </p:nvSpPr>
        <p:spPr>
          <a:xfrm rot="2971966">
            <a:off x="4310885" y="3697971"/>
            <a:ext cx="1339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chemeClr val="bg1"/>
                </a:solidFill>
              </a:rPr>
              <a:t>MBLS RESCUE</a:t>
            </a:r>
            <a:endParaRPr lang="en-CA" sz="1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5322" y="4648161"/>
            <a:ext cx="51203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ß"/>
            </a:pPr>
            <a:r>
              <a:rPr lang="en-CA" sz="32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Controlled by an MBLS</a:t>
            </a:r>
          </a:p>
          <a:p>
            <a:r>
              <a:rPr lang="en-CA" sz="32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(hypothetical!!)</a:t>
            </a:r>
            <a:endParaRPr lang="en-CA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8134" y="1132727"/>
            <a:ext cx="112860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 smtClean="0"/>
              <a:t>Issue: Programmer does not have enough working memories in programmer’s human</a:t>
            </a:r>
            <a:r>
              <a:rPr lang="en-CA" sz="3600" b="1" i="1" dirty="0" smtClean="0"/>
              <a:t> </a:t>
            </a:r>
            <a:r>
              <a:rPr lang="en-CA" sz="3600" b="1" dirty="0" smtClean="0"/>
              <a:t>brain to do the Python coding of the simulated cognitive architectures….</a:t>
            </a:r>
          </a:p>
          <a:p>
            <a:endParaRPr lang="en-CA" sz="3600" b="1" dirty="0"/>
          </a:p>
          <a:p>
            <a:r>
              <a:rPr lang="en-CA" sz="3600" b="1" dirty="0" smtClean="0"/>
              <a:t>Takes too long to learn, </a:t>
            </a:r>
            <a:r>
              <a:rPr lang="en-CA" sz="3600" b="1" dirty="0" err="1" smtClean="0"/>
              <a:t>ie</a:t>
            </a:r>
            <a:r>
              <a:rPr lang="en-CA" sz="3600" b="1" dirty="0" smtClean="0"/>
              <a:t> create memories in  human brain, of the computer structures </a:t>
            </a:r>
            <a:r>
              <a:rPr lang="en-CA" sz="3600" b="1" dirty="0" smtClean="0"/>
              <a:t>we create </a:t>
            </a:r>
            <a:r>
              <a:rPr lang="en-CA" sz="3600" b="1" dirty="0" smtClean="0"/>
              <a:t>in the Python code….</a:t>
            </a:r>
            <a:endParaRPr lang="en-CA" sz="3600" b="1" dirty="0"/>
          </a:p>
          <a:p>
            <a:endParaRPr lang="en-CA" sz="3600" b="1" i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7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933" y="269127"/>
            <a:ext cx="11286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i="1" dirty="0" smtClean="0"/>
              <a:t>Too many names and classes and names and mess of hierarchies…. on and on….. </a:t>
            </a:r>
            <a:endParaRPr lang="en-CA" sz="3600" b="1" dirty="0" smtClean="0"/>
          </a:p>
          <a:p>
            <a:endParaRPr lang="en-CA" sz="3600" b="1" i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67" y="1845937"/>
            <a:ext cx="6042485" cy="45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915" y="3027789"/>
            <a:ext cx="11242318" cy="3697476"/>
          </a:xfrm>
        </p:spPr>
        <p:txBody>
          <a:bodyPr>
            <a:normAutofit/>
          </a:bodyPr>
          <a:lstStyle/>
          <a:p>
            <a:r>
              <a:rPr lang="en-CA" sz="3200" dirty="0" smtClean="0"/>
              <a:t/>
            </a:r>
            <a:br>
              <a:rPr lang="en-CA" sz="3200" dirty="0" smtClean="0"/>
            </a:br>
            <a:endParaRPr lang="en-CA" sz="1300" dirty="0"/>
          </a:p>
        </p:txBody>
      </p:sp>
      <p:sp>
        <p:nvSpPr>
          <p:cNvPr id="4" name="TextBox 3"/>
          <p:cNvSpPr txBox="1"/>
          <p:nvPr/>
        </p:nvSpPr>
        <p:spPr>
          <a:xfrm>
            <a:off x="222915" y="440443"/>
            <a:ext cx="1170086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Point </a:t>
            </a:r>
            <a:r>
              <a:rPr lang="en-US" sz="4800" b="1" dirty="0" smtClean="0"/>
              <a:t>of this talk:</a:t>
            </a:r>
          </a:p>
          <a:p>
            <a:r>
              <a:rPr lang="en-CA" sz="4800" b="1" dirty="0" smtClean="0"/>
              <a:t>If </a:t>
            </a:r>
            <a:r>
              <a:rPr lang="en-CA" sz="4800" b="1" dirty="0" smtClean="0"/>
              <a:t>a paradigm </a:t>
            </a:r>
            <a:r>
              <a:rPr lang="en-CA" sz="4800" b="1" dirty="0" smtClean="0"/>
              <a:t>uses up very limited and very valuable human working </a:t>
            </a:r>
            <a:r>
              <a:rPr lang="en-CA" sz="4800" b="1" dirty="0" smtClean="0"/>
              <a:t>memories: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4800" b="1" dirty="0" smtClean="0"/>
              <a:t>Paradigm</a:t>
            </a:r>
            <a:r>
              <a:rPr lang="en-CA" sz="4800" b="1" dirty="0" smtClean="0"/>
              <a:t> </a:t>
            </a:r>
            <a:r>
              <a:rPr lang="en-CA" sz="4800" b="1" dirty="0" smtClean="0"/>
              <a:t>may be more disadvantageous than </a:t>
            </a:r>
            <a:r>
              <a:rPr lang="en-CA" sz="4800" b="1" dirty="0" smtClean="0"/>
              <a:t>advantageous</a:t>
            </a:r>
          </a:p>
          <a:p>
            <a:endParaRPr lang="en-CA" sz="4800" b="1" dirty="0"/>
          </a:p>
        </p:txBody>
      </p:sp>
    </p:spTree>
    <p:extLst>
      <p:ext uri="{BB962C8B-B14F-4D97-AF65-F5344CB8AC3E}">
        <p14:creationId xmlns:p14="http://schemas.microsoft.com/office/powerpoint/2010/main" val="238664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915" y="3027789"/>
            <a:ext cx="11242318" cy="3697476"/>
          </a:xfrm>
        </p:spPr>
        <p:txBody>
          <a:bodyPr>
            <a:normAutofit/>
          </a:bodyPr>
          <a:lstStyle/>
          <a:p>
            <a:r>
              <a:rPr lang="en-CA" sz="3200" dirty="0" smtClean="0"/>
              <a:t/>
            </a:r>
            <a:br>
              <a:rPr lang="en-CA" sz="3200" dirty="0" smtClean="0"/>
            </a:br>
            <a:endParaRPr lang="en-CA" sz="1300" dirty="0"/>
          </a:p>
        </p:txBody>
      </p:sp>
      <p:sp>
        <p:nvSpPr>
          <p:cNvPr id="4" name="TextBox 3"/>
          <p:cNvSpPr txBox="1"/>
          <p:nvPr/>
        </p:nvSpPr>
        <p:spPr>
          <a:xfrm>
            <a:off x="222915" y="440443"/>
            <a:ext cx="11700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4800" b="1" dirty="0"/>
              <a:t>Harder to construct a very large code in first place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4800" b="1" dirty="0" smtClean="0"/>
              <a:t>Harder </a:t>
            </a:r>
            <a:r>
              <a:rPr lang="en-CA" sz="4800" b="1" dirty="0" smtClean="0"/>
              <a:t>for person reading code to figure out what is going 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4800" b="1" dirty="0" smtClean="0">
                <a:solidFill>
                  <a:srgbClr val="FF0000"/>
                </a:solidFill>
              </a:rPr>
              <a:t>MUST take human ‘memory bandwidth’ into account</a:t>
            </a:r>
            <a:endParaRPr lang="en-CA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5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933" y="269127"/>
            <a:ext cx="11286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Hermann Ebbinghaus</a:t>
            </a:r>
            <a:r>
              <a:rPr lang="en-US" sz="4400" dirty="0"/>
              <a:t> </a:t>
            </a:r>
            <a:r>
              <a:rPr lang="en-US" sz="4400" dirty="0" smtClean="0"/>
              <a:t>– learning curve (1885) -- memorizing </a:t>
            </a:r>
            <a:r>
              <a:rPr lang="en-US" sz="4400" dirty="0"/>
              <a:t>series </a:t>
            </a:r>
            <a:r>
              <a:rPr lang="en-US" sz="4400" dirty="0" smtClean="0"/>
              <a:t>of nonsense syllables</a:t>
            </a:r>
          </a:p>
          <a:p>
            <a:r>
              <a:rPr lang="en-US" sz="4400" dirty="0" smtClean="0"/>
              <a:t> </a:t>
            </a:r>
            <a:r>
              <a:rPr lang="en-US" sz="4400" b="1" dirty="0" smtClean="0"/>
              <a:t>–&gt; Human memory has limits and characteristics</a:t>
            </a:r>
          </a:p>
          <a:p>
            <a:endParaRPr lang="en-CA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993" y="3436987"/>
            <a:ext cx="2163527" cy="29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3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592" y="269127"/>
            <a:ext cx="120975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George Miller</a:t>
            </a:r>
            <a:r>
              <a:rPr lang="en-US" sz="4400" dirty="0"/>
              <a:t> </a:t>
            </a:r>
            <a:r>
              <a:rPr lang="en-US" sz="4400" dirty="0" smtClean="0"/>
              <a:t>– (1956) – “The Magical Number Seven, Plus or Minus Two”</a:t>
            </a:r>
          </a:p>
          <a:p>
            <a:r>
              <a:rPr lang="en-US" sz="4400" dirty="0"/>
              <a:t> </a:t>
            </a:r>
            <a:r>
              <a:rPr lang="en-US" sz="4400" b="1" dirty="0" smtClean="0"/>
              <a:t>–&gt; the </a:t>
            </a:r>
            <a:r>
              <a:rPr lang="en-US" sz="4400" b="1" dirty="0"/>
              <a:t>number of objects an average human can </a:t>
            </a:r>
            <a:r>
              <a:rPr lang="en-US" sz="4400" b="1" dirty="0" smtClean="0"/>
              <a:t>hold in working memory</a:t>
            </a:r>
            <a:r>
              <a:rPr lang="en-US" sz="4400" b="1" dirty="0"/>
              <a:t> is 7 ± </a:t>
            </a:r>
            <a:r>
              <a:rPr lang="en-US" sz="4400" b="1" dirty="0" smtClean="0"/>
              <a:t>2</a:t>
            </a:r>
            <a:endParaRPr lang="en-CA" sz="4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816" y="3400511"/>
            <a:ext cx="2193733" cy="301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4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87" y="0"/>
            <a:ext cx="5182226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777240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 smtClean="0"/>
              <a:t>MOCA Test</a:t>
            </a:r>
            <a:endParaRPr lang="en-CA" sz="4800" b="1" dirty="0"/>
          </a:p>
        </p:txBody>
      </p:sp>
    </p:spTree>
    <p:extLst>
      <p:ext uri="{BB962C8B-B14F-4D97-AF65-F5344CB8AC3E}">
        <p14:creationId xmlns:p14="http://schemas.microsoft.com/office/powerpoint/2010/main" val="342271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74" y="2130553"/>
            <a:ext cx="8671104" cy="452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1016" y="374904"/>
            <a:ext cx="9106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 smtClean="0"/>
              <a:t>Humans have a tiny number of working memories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12065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915" y="440443"/>
            <a:ext cx="11001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Anything that let’s me transform an idea into code is great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9" y="2679193"/>
            <a:ext cx="4671826" cy="3291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2679193"/>
            <a:ext cx="4667906" cy="328907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77256" y="4032504"/>
            <a:ext cx="1225296" cy="5669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78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4866" y="-323540"/>
            <a:ext cx="112860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CA" sz="3600" b="1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b="1" i="1" dirty="0" smtClean="0"/>
              <a:t>My simulation deals with hundreds of millions of cortical columns (‘HLNs’ in the simulation), not a fictional bookstore example in the OOPs chapter of a computer science textbook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600" b="1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b="1" i="1" dirty="0" smtClean="0"/>
              <a:t>Class structure offers very little advantage in creating my simulation but causes me to have to store in </a:t>
            </a:r>
            <a:r>
              <a:rPr lang="en-CA" sz="3600" b="1" i="1" u="sng" dirty="0" smtClean="0"/>
              <a:t>my</a:t>
            </a:r>
            <a:r>
              <a:rPr lang="en-CA" sz="3600" b="1" i="1" dirty="0" smtClean="0"/>
              <a:t> limited brain memory a complex mess of rigid (</a:t>
            </a:r>
            <a:r>
              <a:rPr lang="en-CA" sz="3600" b="1" i="1" dirty="0" err="1" smtClean="0"/>
              <a:t>aghh</a:t>
            </a:r>
            <a:r>
              <a:rPr lang="en-CA" sz="3600" b="1" i="1" dirty="0" smtClean="0"/>
              <a:t>!!) inheritance hierarchies, class names,…. </a:t>
            </a:r>
            <a:endParaRPr lang="en-CA" sz="3600" b="1" i="1" dirty="0"/>
          </a:p>
          <a:p>
            <a:r>
              <a:rPr lang="en-CA" sz="3600" b="1" i="1" dirty="0" smtClean="0">
                <a:solidFill>
                  <a:srgbClr val="FF0000"/>
                </a:solidFill>
              </a:rPr>
              <a:t>                                                 Eliminate!!</a:t>
            </a:r>
            <a:endParaRPr lang="en-CA" sz="3600" b="1" i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1586978">
            <a:off x="5687567" y="565306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7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619" y="390007"/>
            <a:ext cx="11286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Replace OOP with </a:t>
            </a:r>
            <a:r>
              <a:rPr lang="en-US" sz="5400" b="1" dirty="0" smtClean="0"/>
              <a:t>‘HOP’</a:t>
            </a:r>
            <a:r>
              <a:rPr lang="en-US" sz="5400" b="1" dirty="0"/>
              <a:t/>
            </a:r>
            <a:br>
              <a:rPr lang="en-US" sz="5400" b="1" dirty="0"/>
            </a:br>
            <a:r>
              <a:rPr lang="en-US" sz="5400" b="1" dirty="0" smtClean="0"/>
              <a:t>(‘Human </a:t>
            </a:r>
            <a:r>
              <a:rPr lang="en-US" sz="5400" b="1" dirty="0"/>
              <a:t>Oriented </a:t>
            </a:r>
            <a:r>
              <a:rPr lang="en-US" sz="5400" b="1" dirty="0" smtClean="0"/>
              <a:t>Programming’)</a:t>
            </a:r>
            <a:endParaRPr lang="en-US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53718" y="2385417"/>
            <a:ext cx="10701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b="1" dirty="0"/>
              <a:t>M</a:t>
            </a:r>
            <a:r>
              <a:rPr lang="en-CA" sz="3600" b="1" dirty="0" smtClean="0"/>
              <a:t>ust minimize anything that taxes the very limited human working memory (or else take months and months to memorize all the variables and cute coding blocks)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b="1" dirty="0" smtClean="0"/>
              <a:t>This also allows maintenance by humans with the same limited working memory.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350141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933" y="269127"/>
            <a:ext cx="1139985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Avoid </a:t>
            </a:r>
            <a:r>
              <a:rPr lang="en-US" sz="3600" b="1" dirty="0"/>
              <a:t>short variable names but try to use names which allow the reader to follow what </a:t>
            </a:r>
            <a:r>
              <a:rPr lang="en-US" sz="3600" b="1" dirty="0" smtClean="0"/>
              <a:t>the variable represents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Use any sort of database, NOT inheritance, to code relationships (pure hierarchies are a myth in real world)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From point of view of human memory:</a:t>
            </a:r>
            <a:br>
              <a:rPr lang="en-US" sz="3600" b="1" dirty="0" smtClean="0"/>
            </a:br>
            <a:r>
              <a:rPr lang="en-US" sz="3600" b="1" dirty="0" smtClean="0"/>
              <a:t>W.E.T. (Wrote Everything Twice) – can be good</a:t>
            </a:r>
            <a:br>
              <a:rPr lang="en-US" sz="3600" b="1" dirty="0" smtClean="0"/>
            </a:br>
            <a:r>
              <a:rPr lang="en-US" sz="3600" b="1" dirty="0" smtClean="0"/>
              <a:t>D.R.Y. (Do Not Repeat Yourself</a:t>
            </a:r>
            <a:r>
              <a:rPr lang="en-US" sz="3600" b="1" dirty="0"/>
              <a:t>) </a:t>
            </a:r>
            <a:r>
              <a:rPr lang="en-US" sz="3600" b="1" dirty="0" smtClean="0"/>
              <a:t>– can be bad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5497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933" y="269127"/>
            <a:ext cx="112626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Ok to allow many and changing variables to participate in an action and share data as long as all is working-memory </a:t>
            </a:r>
            <a:r>
              <a:rPr lang="en-US" sz="3600" b="1" dirty="0" smtClean="0"/>
              <a:t>friendly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All functions must have built-in unit tests, reflecting weaknesses of human working-memory in evaluating code behavior, even in small decomposed functions</a:t>
            </a:r>
            <a:endParaRPr lang="en-US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r>
              <a:rPr lang="en-CA" sz="3600" b="1" i="1" dirty="0" smtClean="0">
                <a:solidFill>
                  <a:srgbClr val="FF0000"/>
                </a:solidFill>
              </a:rPr>
              <a:t>“</a:t>
            </a:r>
            <a:r>
              <a:rPr lang="en-CA" sz="3600" b="1" i="1" dirty="0" smtClean="0">
                <a:solidFill>
                  <a:srgbClr val="FF0000"/>
                </a:solidFill>
              </a:rPr>
              <a:t>Classless but Ebbinghaus-polite Python code”</a:t>
            </a:r>
            <a:endParaRPr lang="en-CA" sz="3600" b="1" i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32741" y="325999"/>
            <a:ext cx="112860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“To date there have been 3 Programming Paradigms …. There are unlikely be any others….”  -Robert C. Martin, “Clean Architecture”, 2018</a:t>
            </a:r>
            <a:endParaRPr lang="en-US" sz="4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968" y="4111651"/>
            <a:ext cx="4464594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7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270" y="483465"/>
            <a:ext cx="1070186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Martin’s 3 Paradigms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/>
              <a:t>Structured Programming</a:t>
            </a:r>
            <a:br>
              <a:rPr lang="en-US" sz="3600" b="1" dirty="0" smtClean="0"/>
            </a:br>
            <a:r>
              <a:rPr lang="en-US" sz="3600" dirty="0" smtClean="0"/>
              <a:t>(restrict direct transfer control)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/>
              <a:t>Object-Oriented Programming</a:t>
            </a:r>
            <a:br>
              <a:rPr lang="en-US" sz="3600" b="1" dirty="0" smtClean="0"/>
            </a:br>
            <a:r>
              <a:rPr lang="en-US" sz="3600" dirty="0" smtClean="0"/>
              <a:t>(restrict indirect transfer control)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/>
              <a:t>Functional Programming</a:t>
            </a:r>
            <a:br>
              <a:rPr lang="en-US" sz="3600" b="1" dirty="0" smtClean="0"/>
            </a:br>
            <a:r>
              <a:rPr lang="en-US" sz="3600" dirty="0" smtClean="0"/>
              <a:t>(restrict assignment)</a:t>
            </a:r>
            <a:br>
              <a:rPr lang="en-US" sz="3600" dirty="0" smtClean="0"/>
            </a:br>
            <a:r>
              <a:rPr lang="en-US" sz="3600" dirty="0" smtClean="0"/>
              <a:t>---------------------------------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rgbClr val="FFC000"/>
                </a:solidFill>
              </a:rPr>
              <a:t>? Human </a:t>
            </a:r>
            <a:r>
              <a:rPr lang="en-US" sz="3600" b="1" dirty="0">
                <a:solidFill>
                  <a:srgbClr val="FFC000"/>
                </a:solidFill>
              </a:rPr>
              <a:t>Oriented </a:t>
            </a:r>
            <a:r>
              <a:rPr lang="en-US" sz="3600" b="1" dirty="0" smtClean="0">
                <a:solidFill>
                  <a:srgbClr val="FFC000"/>
                </a:solidFill>
              </a:rPr>
              <a:t>Programming?</a:t>
            </a:r>
          </a:p>
          <a:p>
            <a:r>
              <a:rPr lang="en-CA" sz="3600" b="1" dirty="0" smtClean="0">
                <a:solidFill>
                  <a:srgbClr val="FFC000"/>
                </a:solidFill>
              </a:rPr>
              <a:t>     </a:t>
            </a:r>
            <a:r>
              <a:rPr lang="en-CA" sz="3600" dirty="0" smtClean="0">
                <a:solidFill>
                  <a:srgbClr val="FFC000"/>
                </a:solidFill>
              </a:rPr>
              <a:t>(restrict anything  &gt;  working memories)</a:t>
            </a:r>
            <a:endParaRPr lang="en-CA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915" y="3027789"/>
            <a:ext cx="11242318" cy="3697476"/>
          </a:xfrm>
        </p:spPr>
        <p:txBody>
          <a:bodyPr>
            <a:normAutofit/>
          </a:bodyPr>
          <a:lstStyle/>
          <a:p>
            <a:r>
              <a:rPr lang="en-CA" sz="3200" dirty="0" smtClean="0"/>
              <a:t/>
            </a:r>
            <a:br>
              <a:rPr lang="en-CA" sz="3200" dirty="0" smtClean="0"/>
            </a:br>
            <a:endParaRPr lang="en-CA" sz="1300" dirty="0"/>
          </a:p>
        </p:txBody>
      </p:sp>
      <p:sp>
        <p:nvSpPr>
          <p:cNvPr id="4" name="TextBox 3"/>
          <p:cNvSpPr txBox="1"/>
          <p:nvPr/>
        </p:nvSpPr>
        <p:spPr>
          <a:xfrm>
            <a:off x="222915" y="440443"/>
            <a:ext cx="1170086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Where are the References??</a:t>
            </a:r>
          </a:p>
          <a:p>
            <a:pPr algn="ctr"/>
            <a:endParaRPr lang="en-US" sz="4800" b="1" dirty="0" smtClean="0"/>
          </a:p>
          <a:p>
            <a:r>
              <a:rPr lang="en-CA" sz="4000" b="1" dirty="0" smtClean="0"/>
              <a:t>Surprising thing is that despite use of OOP by  millions </a:t>
            </a:r>
            <a:r>
              <a:rPr lang="en-CA" sz="4000" b="1" dirty="0" smtClean="0"/>
              <a:t>of developers for </a:t>
            </a:r>
            <a:r>
              <a:rPr lang="en-CA" sz="4000" b="1" dirty="0" smtClean="0"/>
              <a:t>decades, there is very little reproducible evidence in the literature that </a:t>
            </a:r>
            <a:r>
              <a:rPr lang="en-CA" sz="4000" b="1" dirty="0" smtClean="0"/>
              <a:t>OOP</a:t>
            </a:r>
            <a:r>
              <a:rPr lang="en-CA" sz="4000" b="1" dirty="0" smtClean="0"/>
              <a:t> </a:t>
            </a:r>
            <a:r>
              <a:rPr lang="en-CA" sz="4000" b="1" dirty="0" smtClean="0"/>
              <a:t>is more effective than other paradigms.</a:t>
            </a:r>
          </a:p>
        </p:txBody>
      </p:sp>
    </p:spTree>
    <p:extLst>
      <p:ext uri="{BB962C8B-B14F-4D97-AF65-F5344CB8AC3E}">
        <p14:creationId xmlns:p14="http://schemas.microsoft.com/office/powerpoint/2010/main" val="38480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1597" y="160972"/>
            <a:ext cx="1128606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i="1" dirty="0" smtClean="0">
                <a:solidFill>
                  <a:srgbClr val="FF0000"/>
                </a:solidFill>
              </a:rPr>
              <a:t>“Classless but Ebbinghaus-polite Python coding”</a:t>
            </a:r>
            <a:endParaRPr lang="en-CA" sz="4400" b="1" i="1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b="1" i="1" dirty="0" smtClean="0"/>
              <a:t>(HOP not OOP)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600" b="1" i="1" dirty="0"/>
          </a:p>
          <a:p>
            <a:endParaRPr lang="en-CA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3600" b="1" i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20" y="1305797"/>
            <a:ext cx="3829829" cy="44331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009" y="5290014"/>
            <a:ext cx="7374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/>
              <a:t>github.com/howard8888</a:t>
            </a:r>
          </a:p>
          <a:p>
            <a:r>
              <a:rPr lang="en-CA" sz="3200" dirty="0" smtClean="0"/>
              <a:t>howard.schneider@gmail.com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5217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52573" y="512805"/>
            <a:ext cx="11001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Python       OOPs,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9" y="2679193"/>
            <a:ext cx="4671826" cy="3291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2679193"/>
            <a:ext cx="4667906" cy="328907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77256" y="4032504"/>
            <a:ext cx="1225296" cy="5669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 7"/>
          <p:cNvSpPr/>
          <p:nvPr/>
        </p:nvSpPr>
        <p:spPr>
          <a:xfrm>
            <a:off x="2030084" y="1253780"/>
            <a:ext cx="4279276" cy="2850825"/>
          </a:xfrm>
          <a:custGeom>
            <a:avLst/>
            <a:gdLst>
              <a:gd name="connsiteX0" fmla="*/ 4279276 w 4279276"/>
              <a:gd name="connsiteY0" fmla="*/ 2850825 h 2850825"/>
              <a:gd name="connsiteX1" fmla="*/ 3328300 w 4279276"/>
              <a:gd name="connsiteY1" fmla="*/ 775137 h 2850825"/>
              <a:gd name="connsiteX2" fmla="*/ 301636 w 4279276"/>
              <a:gd name="connsiteY2" fmla="*/ 272217 h 2850825"/>
              <a:gd name="connsiteX3" fmla="*/ 82180 w 4279276"/>
              <a:gd name="connsiteY3" fmla="*/ 16185 h 2850825"/>
              <a:gd name="connsiteX4" fmla="*/ 73036 w 4279276"/>
              <a:gd name="connsiteY4" fmla="*/ 25329 h 28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9276" h="2850825">
                <a:moveTo>
                  <a:pt x="4279276" y="2850825"/>
                </a:moveTo>
                <a:cubicBezTo>
                  <a:pt x="4135258" y="2027865"/>
                  <a:pt x="3991240" y="1204905"/>
                  <a:pt x="3328300" y="775137"/>
                </a:cubicBezTo>
                <a:cubicBezTo>
                  <a:pt x="2665360" y="345369"/>
                  <a:pt x="842656" y="398709"/>
                  <a:pt x="301636" y="272217"/>
                </a:cubicBezTo>
                <a:cubicBezTo>
                  <a:pt x="-239384" y="145725"/>
                  <a:pt x="120280" y="57333"/>
                  <a:pt x="82180" y="16185"/>
                </a:cubicBezTo>
                <a:cubicBezTo>
                  <a:pt x="44080" y="-24963"/>
                  <a:pt x="73036" y="25329"/>
                  <a:pt x="73036" y="25329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>
            <a:off x="5875270" y="1236811"/>
            <a:ext cx="981121" cy="2521373"/>
          </a:xfrm>
          <a:custGeom>
            <a:avLst/>
            <a:gdLst>
              <a:gd name="connsiteX0" fmla="*/ 415802 w 981121"/>
              <a:gd name="connsiteY0" fmla="*/ 2521373 h 2521373"/>
              <a:gd name="connsiteX1" fmla="*/ 13466 w 981121"/>
              <a:gd name="connsiteY1" fmla="*/ 500549 h 2521373"/>
              <a:gd name="connsiteX2" fmla="*/ 854714 w 981121"/>
              <a:gd name="connsiteY2" fmla="*/ 34205 h 2521373"/>
              <a:gd name="connsiteX3" fmla="*/ 946154 w 981121"/>
              <a:gd name="connsiteY3" fmla="*/ 43349 h 252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121" h="2521373">
                <a:moveTo>
                  <a:pt x="415802" y="2521373"/>
                </a:moveTo>
                <a:cubicBezTo>
                  <a:pt x="178058" y="1718225"/>
                  <a:pt x="-59686" y="915077"/>
                  <a:pt x="13466" y="500549"/>
                </a:cubicBezTo>
                <a:cubicBezTo>
                  <a:pt x="86618" y="86021"/>
                  <a:pt x="699266" y="110405"/>
                  <a:pt x="854714" y="34205"/>
                </a:cubicBezTo>
                <a:cubicBezTo>
                  <a:pt x="1010162" y="-41995"/>
                  <a:pt x="997970" y="31157"/>
                  <a:pt x="946154" y="43349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915" y="3027789"/>
            <a:ext cx="11242318" cy="3697476"/>
          </a:xfrm>
        </p:spPr>
        <p:txBody>
          <a:bodyPr>
            <a:normAutofit/>
          </a:bodyPr>
          <a:lstStyle/>
          <a:p>
            <a:r>
              <a:rPr lang="en-CA" sz="3200" dirty="0" smtClean="0"/>
              <a:t/>
            </a:r>
            <a:br>
              <a:rPr lang="en-CA" sz="3200" dirty="0" smtClean="0"/>
            </a:br>
            <a:endParaRPr lang="en-CA" sz="1300" dirty="0"/>
          </a:p>
        </p:txBody>
      </p:sp>
      <p:sp>
        <p:nvSpPr>
          <p:cNvPr id="4" name="TextBox 3"/>
          <p:cNvSpPr txBox="1"/>
          <p:nvPr/>
        </p:nvSpPr>
        <p:spPr>
          <a:xfrm>
            <a:off x="222915" y="440443"/>
            <a:ext cx="1170086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This talk is not ‘against’ OOP….</a:t>
            </a:r>
          </a:p>
          <a:p>
            <a:pPr algn="ctr"/>
            <a:r>
              <a:rPr lang="en-US" sz="4800" b="1" dirty="0" smtClean="0"/>
              <a:t>In the Python textbook, OOP seems like a wonderful idea….</a:t>
            </a:r>
          </a:p>
          <a:p>
            <a:pPr algn="ctr"/>
            <a:endParaRPr lang="en-US" sz="4800" b="1" dirty="0" smtClean="0"/>
          </a:p>
          <a:p>
            <a:pPr algn="ctr"/>
            <a:r>
              <a:rPr lang="en-US" sz="4800" b="1" i="1" dirty="0" smtClean="0"/>
              <a:t>But</a:t>
            </a:r>
            <a:r>
              <a:rPr lang="en-US" sz="4800" b="1" dirty="0" smtClean="0"/>
              <a:t>, as I code and code my project, the logic behind OOP – for my project anyway– does not really hold up….</a:t>
            </a:r>
          </a:p>
          <a:p>
            <a:pPr algn="ctr"/>
            <a:endParaRPr lang="en-CA" sz="5400" b="1" dirty="0"/>
          </a:p>
        </p:txBody>
      </p:sp>
    </p:spTree>
    <p:extLst>
      <p:ext uri="{BB962C8B-B14F-4D97-AF65-F5344CB8AC3E}">
        <p14:creationId xmlns:p14="http://schemas.microsoft.com/office/powerpoint/2010/main" val="42093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399" y="531800"/>
            <a:ext cx="1095586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 smtClean="0"/>
              <a:t>My Project</a:t>
            </a:r>
            <a:r>
              <a:rPr lang="en-CA" sz="4800" b="1" dirty="0" smtClean="0"/>
              <a:t>: Simulation of a Biologically Inspired Cognitive Architecture</a:t>
            </a:r>
            <a:r>
              <a:rPr lang="en-CA" sz="2800" dirty="0" smtClean="0"/>
              <a:t/>
            </a:r>
            <a:br>
              <a:rPr lang="en-CA" sz="2800" dirty="0" smtClean="0"/>
            </a:br>
            <a:endParaRPr lang="en-CA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1" y="3180445"/>
            <a:ext cx="4488746" cy="3532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23" y="3034141"/>
            <a:ext cx="3934035" cy="3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33" y="3894666"/>
            <a:ext cx="1069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/>
              <a:t>Large problem to solve – “</a:t>
            </a:r>
            <a:r>
              <a:rPr lang="en-CA" sz="3200" i="1" dirty="0" smtClean="0"/>
              <a:t>Neural Symbolic Gap”</a:t>
            </a:r>
          </a:p>
          <a:p>
            <a:endParaRPr lang="en-CA" sz="3200" b="1" dirty="0" smtClean="0"/>
          </a:p>
          <a:p>
            <a:r>
              <a:rPr lang="en-CA" sz="2800" b="1" dirty="0" smtClean="0"/>
              <a:t>∙ </a:t>
            </a:r>
            <a:r>
              <a:rPr lang="en-CA" sz="3200" b="1" dirty="0" smtClean="0"/>
              <a:t>Neural Network </a:t>
            </a:r>
            <a:r>
              <a:rPr lang="en-CA" sz="3200" dirty="0" smtClean="0"/>
              <a:t>– phenomenal image processing and reinforcement learning</a:t>
            </a:r>
          </a:p>
          <a:p>
            <a:r>
              <a:rPr lang="en-CA" sz="3200" b="1" dirty="0"/>
              <a:t>∙ </a:t>
            </a:r>
            <a:r>
              <a:rPr lang="en-CA" sz="3200" b="1" dirty="0" smtClean="0"/>
              <a:t>Child</a:t>
            </a:r>
            <a:r>
              <a:rPr lang="en-CA" sz="3200" dirty="0" smtClean="0"/>
              <a:t> – phenomenal causal learning with few examples (</a:t>
            </a:r>
            <a:r>
              <a:rPr lang="en-CA" sz="3200" dirty="0" err="1" smtClean="0"/>
              <a:t>eg</a:t>
            </a:r>
            <a:r>
              <a:rPr lang="en-CA" sz="3200" dirty="0" smtClean="0"/>
              <a:t>, </a:t>
            </a:r>
            <a:r>
              <a:rPr lang="en-CA" sz="3200" dirty="0" err="1" smtClean="0"/>
              <a:t>Gopnik</a:t>
            </a:r>
            <a:r>
              <a:rPr lang="en-CA" sz="3200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36" y="277283"/>
            <a:ext cx="4303029" cy="3528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277283"/>
            <a:ext cx="6070600" cy="35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24" y="227247"/>
            <a:ext cx="10058400" cy="3530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0636" y="4483890"/>
            <a:ext cx="72148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/>
              <a:t>It’s still a Panda – and the 3 year old boy would know this!!</a:t>
            </a:r>
            <a:br>
              <a:rPr lang="en-CA" sz="3200" dirty="0" smtClean="0"/>
            </a:br>
            <a:r>
              <a:rPr lang="en-CA" sz="3200" dirty="0" smtClean="0"/>
              <a:t>(and…. 3 year old only needs 1 or 2</a:t>
            </a:r>
            <a:r>
              <a:rPr lang="en-CA" sz="3200" dirty="0"/>
              <a:t> </a:t>
            </a:r>
            <a:r>
              <a:rPr lang="en-CA" sz="3200" dirty="0" smtClean="0"/>
              <a:t>photos for training, not 1000s)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936" y="4356777"/>
            <a:ext cx="3123064" cy="240866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068936" y="4356777"/>
            <a:ext cx="3123064" cy="230050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80636" y="3826537"/>
            <a:ext cx="79163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 smtClean="0"/>
              <a:t>Goodfellow,I.J</a:t>
            </a:r>
            <a:r>
              <a:rPr lang="en-CA" sz="900" dirty="0" smtClean="0"/>
              <a:t>., </a:t>
            </a:r>
            <a:r>
              <a:rPr lang="en-CA" sz="900" dirty="0" err="1" smtClean="0"/>
              <a:t>Shlens,J</a:t>
            </a:r>
            <a:r>
              <a:rPr lang="en-CA" sz="900" dirty="0" smtClean="0"/>
              <a:t>. and </a:t>
            </a:r>
            <a:r>
              <a:rPr lang="en-CA" sz="900" dirty="0" err="1" smtClean="0"/>
              <a:t>Szegedy,C</a:t>
            </a:r>
            <a:r>
              <a:rPr lang="en-CA" sz="900" dirty="0" smtClean="0"/>
              <a:t>. (Google </a:t>
            </a:r>
            <a:r>
              <a:rPr lang="en-CA" sz="900" dirty="0" err="1" smtClean="0"/>
              <a:t>Mountainview</a:t>
            </a:r>
            <a:r>
              <a:rPr lang="en-CA" sz="900" dirty="0" smtClean="0"/>
              <a:t>), Explaining and Harnessing </a:t>
            </a:r>
            <a:r>
              <a:rPr lang="en-CA" sz="900" dirty="0" err="1" smtClean="0"/>
              <a:t>Adversial</a:t>
            </a:r>
            <a:r>
              <a:rPr lang="en-CA" sz="900" dirty="0" smtClean="0"/>
              <a:t> Examples, ICLR 2015.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28752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18" y="209724"/>
            <a:ext cx="3551972" cy="2912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0" y="277283"/>
            <a:ext cx="4894796" cy="284505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14224"/>
              </p:ext>
            </p:extLst>
          </p:nvPr>
        </p:nvGraphicFramePr>
        <p:xfrm>
          <a:off x="568710" y="3401125"/>
          <a:ext cx="11229280" cy="3039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640"/>
                <a:gridCol w="5614640"/>
              </a:tblGrid>
              <a:tr h="722598">
                <a:tc>
                  <a:txBody>
                    <a:bodyPr/>
                    <a:lstStyle/>
                    <a:p>
                      <a:r>
                        <a:rPr lang="en-CA" sz="2800" dirty="0" smtClean="0"/>
                        <a:t>Deep</a:t>
                      </a:r>
                      <a:r>
                        <a:rPr lang="en-CA" sz="2800" baseline="0" dirty="0" smtClean="0"/>
                        <a:t> Learning Neural Network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 smtClean="0"/>
                        <a:t> 3 Year</a:t>
                      </a:r>
                      <a:r>
                        <a:rPr lang="en-CA" sz="2800" baseline="0" dirty="0" smtClean="0"/>
                        <a:t> Old Human Child</a:t>
                      </a:r>
                      <a:endParaRPr lang="en-CA" sz="2800" dirty="0"/>
                    </a:p>
                  </a:txBody>
                  <a:tcPr/>
                </a:tc>
              </a:tr>
              <a:tr h="1264547">
                <a:tc>
                  <a:txBody>
                    <a:bodyPr/>
                    <a:lstStyle/>
                    <a:p>
                      <a:r>
                        <a:rPr lang="en-CA" sz="2800" dirty="0" smtClean="0"/>
                        <a:t>Pattern Recognition</a:t>
                      </a:r>
                    </a:p>
                    <a:p>
                      <a:r>
                        <a:rPr lang="en-CA" sz="2800" dirty="0" smtClean="0">
                          <a:sym typeface="Wingdings" panose="05000000000000000000" pitchFamily="2" charset="2"/>
                        </a:rPr>
                        <a:t>Recognize the World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 smtClean="0"/>
                        <a:t>Model Building +also Pattern Recognition</a:t>
                      </a:r>
                    </a:p>
                    <a:p>
                      <a:r>
                        <a:rPr lang="en-CA" sz="2800" dirty="0" smtClean="0">
                          <a:sym typeface="Wingdings" panose="05000000000000000000" pitchFamily="2" charset="2"/>
                        </a:rPr>
                        <a:t>Explain the World</a:t>
                      </a:r>
                      <a:endParaRPr lang="en-CA" sz="2800" dirty="0"/>
                    </a:p>
                  </a:txBody>
                  <a:tcPr/>
                </a:tc>
              </a:tr>
              <a:tr h="722598">
                <a:tc>
                  <a:txBody>
                    <a:bodyPr/>
                    <a:lstStyle/>
                    <a:p>
                      <a:r>
                        <a:rPr lang="en-CA" sz="2800" dirty="0" smtClean="0"/>
                        <a:t>Need</a:t>
                      </a:r>
                      <a:r>
                        <a:rPr lang="en-CA" sz="2800" baseline="0" dirty="0" smtClean="0"/>
                        <a:t> 1000’s examples for learning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 smtClean="0"/>
                        <a:t>A</a:t>
                      </a:r>
                      <a:r>
                        <a:rPr lang="en-CA" sz="2800" baseline="0" dirty="0" smtClean="0"/>
                        <a:t> few examples enough</a:t>
                      </a:r>
                      <a:endParaRPr lang="en-CA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20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77" y="1185332"/>
            <a:ext cx="7779444" cy="55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2865" y="179451"/>
            <a:ext cx="11116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/>
              <a:t>C</a:t>
            </a:r>
            <a:r>
              <a:rPr lang="en-CA" sz="4800" b="1" dirty="0" smtClean="0"/>
              <a:t>ognitive Architecture to simulate….</a:t>
            </a:r>
            <a:endParaRPr lang="en-CA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898466" y="1583267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MBLS (“Meaningful-Based Learning System) based on this “Meaningful-Based Cognitive Architecture”</a:t>
            </a:r>
            <a:endParaRPr lang="en-CA" b="1" dirty="0"/>
          </a:p>
        </p:txBody>
      </p:sp>
      <p:sp>
        <p:nvSpPr>
          <p:cNvPr id="5" name="Down Arrow 4"/>
          <p:cNvSpPr/>
          <p:nvPr/>
        </p:nvSpPr>
        <p:spPr>
          <a:xfrm rot="2545718">
            <a:off x="8810393" y="2747934"/>
            <a:ext cx="108577" cy="107960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75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690</Words>
  <Application>Microsoft Office PowerPoint</Application>
  <PresentationFormat>Widescreen</PresentationFormat>
  <Paragraphs>115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Monotype Corsiva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2018-07-19T14:27:01Z</dcterms:created>
  <dcterms:modified xsi:type="dcterms:W3CDTF">2018-11-07T04:43:59Z</dcterms:modified>
</cp:coreProperties>
</file>